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0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1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DBDBDB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73E66-BAE9-4D21-944C-71971CC20D10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CDAAA-47F9-4EE3-A389-3925E31FD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47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9E151-A741-4A43-8865-80FC813053BD}" type="datetimeFigureOut">
              <a:rPr lang="nl-NL" smtClean="0"/>
              <a:t>9-4-2014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E8BB5-7A5D-4225-8BB2-421DFD7129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968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E8BB5-7A5D-4225-8BB2-421DFD71297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802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E8BB5-7A5D-4225-8BB2-421DFD71297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92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2530" y="1166431"/>
            <a:ext cx="8923516" cy="2387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nl-NL" sz="5676"/>
            </a:lvl1pPr>
          </a:lstStyle>
          <a:p>
            <a:pPr lvl="0" algn="ctr" fontAlgn="base">
              <a:lnSpc>
                <a:spcPct val="99000"/>
              </a:lnSpc>
              <a:spcAft>
                <a:spcPct val="0"/>
              </a:spcAft>
              <a:tabLst>
                <a:tab pos="0" algn="l"/>
                <a:tab pos="589834" algn="l"/>
                <a:tab pos="1179667" algn="l"/>
                <a:tab pos="1767454" algn="l"/>
                <a:tab pos="2359335" algn="l"/>
                <a:tab pos="2949169" algn="l"/>
                <a:tab pos="3536955" algn="l"/>
                <a:tab pos="4128836" algn="l"/>
                <a:tab pos="4718670" algn="l"/>
                <a:tab pos="5308503" algn="l"/>
                <a:tab pos="5898337" algn="l"/>
                <a:tab pos="6488171" algn="l"/>
                <a:tab pos="7075957" algn="l"/>
                <a:tab pos="7667838" algn="l"/>
                <a:tab pos="8255625" algn="l"/>
                <a:tab pos="8847506" algn="l"/>
                <a:tab pos="9437340" algn="l"/>
                <a:tab pos="10027173" algn="l"/>
                <a:tab pos="10617007" algn="l"/>
                <a:tab pos="11206841" algn="l"/>
                <a:tab pos="11796674" algn="l"/>
              </a:tabLst>
            </a:pPr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6988" y="3646106"/>
            <a:ext cx="8909205" cy="1655762"/>
          </a:xfrm>
        </p:spPr>
        <p:txBody>
          <a:bodyPr/>
          <a:lstStyle>
            <a:lvl1pPr>
              <a:defRPr lang="nl-NL" sz="361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lvl="0" indent="0" algn="ctr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50"/>
            </a:lvl1pPr>
          </a:lstStyle>
          <a:p>
            <a:fld id="{1CB4F5AD-9E96-4D83-A508-5CFF15766862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416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5176" y="6334699"/>
            <a:ext cx="1626824" cy="281886"/>
          </a:xfrm>
        </p:spPr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9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512" y="1709738"/>
            <a:ext cx="893468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1512" y="4589463"/>
            <a:ext cx="893468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029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3546" y="1825625"/>
            <a:ext cx="4356254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39297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75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530" y="310040"/>
            <a:ext cx="891264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2530" y="1626078"/>
            <a:ext cx="434504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530" y="2449990"/>
            <a:ext cx="434504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26078"/>
            <a:ext cx="4392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49990"/>
            <a:ext cx="439297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822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26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297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64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84027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63546" y="365125"/>
            <a:ext cx="690895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7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292" y="226402"/>
            <a:ext cx="4257675" cy="36290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58" y="340141"/>
            <a:ext cx="4257675" cy="3629025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8755392" y="1181698"/>
            <a:ext cx="1820800" cy="2972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1227" y="218020"/>
            <a:ext cx="1674773" cy="897183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13"/>
          <p:cNvSpPr/>
          <p:nvPr userDrawn="1"/>
        </p:nvSpPr>
        <p:spPr>
          <a:xfrm>
            <a:off x="1663545" y="960086"/>
            <a:ext cx="1820800" cy="2972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5176" y="6334699"/>
            <a:ext cx="1626824" cy="281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4F5AD-9E96-4D83-A508-5CFF15766862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-11227" y="-12639"/>
            <a:ext cx="12203227" cy="17280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-11227" y="166075"/>
            <a:ext cx="12203227" cy="45719"/>
          </a:xfrm>
          <a:prstGeom prst="rect">
            <a:avLst/>
          </a:prstGeom>
          <a:solidFill>
            <a:srgbClr val="FF7F00"/>
          </a:solidFill>
          <a:ln>
            <a:solidFill>
              <a:srgbClr val="FF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46" y="1820862"/>
            <a:ext cx="8901630" cy="4351338"/>
          </a:xfrm>
          <a:prstGeom prst="rect">
            <a:avLst/>
          </a:prstGeom>
        </p:spPr>
        <p:txBody>
          <a:bodyPr/>
          <a:lstStyle/>
          <a:p>
            <a:pPr marL="442375" lvl="0" indent="-442375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mtClean="0"/>
              <a:t>Click to edit Master text styles</a:t>
            </a:r>
          </a:p>
          <a:p>
            <a:pPr marL="442375" lvl="1" indent="-442375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mtClean="0"/>
              <a:t>Second level</a:t>
            </a:r>
          </a:p>
          <a:p>
            <a:pPr marL="442375" lvl="2" indent="-442375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mtClean="0"/>
              <a:t>Third level</a:t>
            </a:r>
          </a:p>
          <a:p>
            <a:pPr marL="442375" lvl="3" indent="-442375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mtClean="0"/>
              <a:t>Fourth level</a:t>
            </a:r>
          </a:p>
          <a:p>
            <a:pPr marL="442375" lvl="4" indent="-442375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mtClean="0"/>
              <a:t>Fifth level</a:t>
            </a:r>
            <a:endParaRPr lang="nl-NL"/>
          </a:p>
        </p:txBody>
      </p:sp>
      <p:sp>
        <p:nvSpPr>
          <p:cNvPr id="15" name="Rectangle 14"/>
          <p:cNvSpPr/>
          <p:nvPr userDrawn="1"/>
        </p:nvSpPr>
        <p:spPr>
          <a:xfrm>
            <a:off x="10576192" y="224274"/>
            <a:ext cx="1615807" cy="897036"/>
          </a:xfrm>
          <a:prstGeom prst="rect">
            <a:avLst/>
          </a:prstGeom>
          <a:solidFill>
            <a:srgbClr val="DBDBDB"/>
          </a:solidFill>
          <a:ln>
            <a:solidFill>
              <a:srgbClr val="DBD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tangle 15"/>
          <p:cNvSpPr/>
          <p:nvPr userDrawn="1"/>
        </p:nvSpPr>
        <p:spPr>
          <a:xfrm>
            <a:off x="-11228" y="6680093"/>
            <a:ext cx="12203227" cy="172800"/>
          </a:xfrm>
          <a:prstGeom prst="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tangle 16"/>
          <p:cNvSpPr/>
          <p:nvPr userDrawn="1"/>
        </p:nvSpPr>
        <p:spPr>
          <a:xfrm>
            <a:off x="-11228" y="6628460"/>
            <a:ext cx="12203227" cy="45719"/>
          </a:xfrm>
          <a:prstGeom prst="rect">
            <a:avLst/>
          </a:prstGeom>
          <a:solidFill>
            <a:srgbClr val="FF7F00"/>
          </a:solidFill>
          <a:ln>
            <a:solidFill>
              <a:srgbClr val="FF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3544" y="239175"/>
            <a:ext cx="890163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fontAlgn="base">
              <a:lnSpc>
                <a:spcPct val="99000"/>
              </a:lnSpc>
              <a:spcAft>
                <a:spcPct val="0"/>
              </a:spcAft>
              <a:tabLst>
                <a:tab pos="0" algn="l"/>
                <a:tab pos="589834" algn="l"/>
                <a:tab pos="1179667" algn="l"/>
                <a:tab pos="1767454" algn="l"/>
                <a:tab pos="2359335" algn="l"/>
                <a:tab pos="2949169" algn="l"/>
                <a:tab pos="3536955" algn="l"/>
                <a:tab pos="4128836" algn="l"/>
                <a:tab pos="4718670" algn="l"/>
                <a:tab pos="5308503" algn="l"/>
                <a:tab pos="5898337" algn="l"/>
                <a:tab pos="6488171" algn="l"/>
                <a:tab pos="7075957" algn="l"/>
                <a:tab pos="7667838" algn="l"/>
                <a:tab pos="8255625" algn="l"/>
                <a:tab pos="8847506" algn="l"/>
                <a:tab pos="9437340" algn="l"/>
                <a:tab pos="10027173" algn="l"/>
                <a:tab pos="10617007" algn="l"/>
                <a:tab pos="11206841" algn="l"/>
                <a:tab pos="11796674" algn="l"/>
              </a:tabLst>
            </a:pPr>
            <a:r>
              <a:rPr lang="en-US" smtClean="0"/>
              <a:t>Click to edit Master title style</a:t>
            </a:r>
            <a:endParaRPr lang="nl-NL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546" y="219171"/>
            <a:ext cx="1935996" cy="918778"/>
          </a:xfrm>
          <a:prstGeom prst="rect">
            <a:avLst/>
          </a:prstGeom>
        </p:spPr>
      </p:pic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nl-NL" dirty="0" smtClean="0"/>
              <a:t>#</a:t>
            </a:r>
            <a:r>
              <a:rPr lang="nl-NL" dirty="0" err="1" smtClean="0"/>
              <a:t>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549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nl-NL" sz="3612" kern="1200" baseline="0">
          <a:solidFill>
            <a:srgbClr val="404040"/>
          </a:solidFill>
          <a:latin typeface="Calibri" pitchFamily="34" charset="0"/>
          <a:ea typeface="SimSun" pitchFamily="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580" kern="1200" baseline="0" smtClean="0">
          <a:solidFill>
            <a:srgbClr val="404040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93" kern="1200" baseline="0" smtClean="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93" kern="1200" baseline="0" smtClean="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193" kern="1200" baseline="0" smtClean="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nl-NL" sz="2193" kern="1200" baseline="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Behind the Scenes:</a:t>
            </a:r>
            <a:br>
              <a:rPr lang="en-US" dirty="0" smtClean="0"/>
            </a:br>
            <a:r>
              <a:rPr lang="en-US" dirty="0" smtClean="0"/>
              <a:t>Setting up a User Group Event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666988" y="3646105"/>
            <a:ext cx="8909205" cy="2548217"/>
          </a:xfrm>
        </p:spPr>
        <p:txBody>
          <a:bodyPr/>
          <a:lstStyle/>
          <a:p>
            <a:r>
              <a:rPr lang="en-US" sz="2800" dirty="0" smtClean="0"/>
              <a:t>About me</a:t>
            </a:r>
          </a:p>
          <a:p>
            <a:r>
              <a:rPr lang="en-US" sz="2800" dirty="0"/>
              <a:t>2014 </a:t>
            </a:r>
            <a:r>
              <a:rPr lang="en-US" sz="2800" dirty="0" smtClean="0"/>
              <a:t>Stats</a:t>
            </a:r>
          </a:p>
          <a:p>
            <a:r>
              <a:rPr lang="en-US" sz="2800" dirty="0" smtClean="0"/>
              <a:t>Chronology of major tasks</a:t>
            </a:r>
          </a:p>
          <a:p>
            <a:r>
              <a:rPr lang="en-US" sz="2800" dirty="0" smtClean="0"/>
              <a:t>What you need and what you get (or not)</a:t>
            </a:r>
          </a:p>
          <a:p>
            <a:r>
              <a:rPr lang="nl-BE" sz="2800" dirty="0" err="1" smtClean="0"/>
              <a:t>Some</a:t>
            </a:r>
            <a:r>
              <a:rPr lang="nl-BE" sz="2800" dirty="0" smtClean="0"/>
              <a:t> tips</a:t>
            </a:r>
            <a:endParaRPr lang="en-US" sz="28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1228" y="6313143"/>
            <a:ext cx="1674773" cy="303442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tabLst>
                <a:tab pos="0" algn="l"/>
                <a:tab pos="3943350" algn="r"/>
              </a:tabLst>
            </a:pPr>
            <a:r>
              <a:rPr lang="en-US" dirty="0" smtClean="0"/>
              <a:t>#</a:t>
            </a:r>
            <a:r>
              <a:rPr lang="en-US" dirty="0" err="1" smtClean="0"/>
              <a:t>engageug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1 </a:t>
            </a:r>
            <a:r>
              <a:rPr lang="nl-BE" dirty="0" err="1" smtClean="0"/>
              <a:t>month</a:t>
            </a:r>
            <a:r>
              <a:rPr lang="nl-BE" dirty="0" smtClean="0"/>
              <a:t> </a:t>
            </a:r>
            <a:r>
              <a:rPr lang="nl-BE" dirty="0" err="1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Decide </a:t>
            </a:r>
            <a:r>
              <a:rPr lang="en-US" sz="1800" dirty="0"/>
              <a:t>upon sessions based on abstracts and 1000 other criteria</a:t>
            </a:r>
          </a:p>
          <a:p>
            <a:r>
              <a:rPr lang="en-US" sz="1800" dirty="0" smtClean="0"/>
              <a:t>Inform </a:t>
            </a:r>
            <a:r>
              <a:rPr lang="en-US" sz="1800" dirty="0"/>
              <a:t>speakers (yes/no/reserve)</a:t>
            </a:r>
          </a:p>
          <a:p>
            <a:r>
              <a:rPr lang="en-US" sz="1800" dirty="0" smtClean="0"/>
              <a:t>Assemble </a:t>
            </a:r>
            <a:r>
              <a:rPr lang="en-US" sz="1800" dirty="0"/>
              <a:t>agenda</a:t>
            </a:r>
          </a:p>
          <a:p>
            <a:r>
              <a:rPr lang="en-US" sz="1800" dirty="0" smtClean="0"/>
              <a:t>Get </a:t>
            </a:r>
            <a:r>
              <a:rPr lang="en-US" sz="1800" dirty="0"/>
              <a:t>decent pictures of speakers :-)</a:t>
            </a:r>
          </a:p>
          <a:p>
            <a:r>
              <a:rPr lang="en-US" sz="1800" dirty="0" smtClean="0"/>
              <a:t>Mailing </a:t>
            </a:r>
            <a:r>
              <a:rPr lang="en-US" sz="1800" dirty="0"/>
              <a:t>to attendees</a:t>
            </a:r>
          </a:p>
          <a:p>
            <a:r>
              <a:rPr lang="en-US" sz="1800" dirty="0" smtClean="0"/>
              <a:t>Start </a:t>
            </a:r>
            <a:r>
              <a:rPr lang="en-US" sz="1800" dirty="0"/>
              <a:t>Event Guide</a:t>
            </a:r>
          </a:p>
          <a:p>
            <a:r>
              <a:rPr lang="en-US" sz="1800" dirty="0" smtClean="0"/>
              <a:t>Start </a:t>
            </a:r>
            <a:r>
              <a:rPr lang="en-US" sz="1800" dirty="0"/>
              <a:t>Mobile app</a:t>
            </a:r>
          </a:p>
          <a:p>
            <a:r>
              <a:rPr lang="en-US" sz="1800" dirty="0" smtClean="0"/>
              <a:t>Sponsor </a:t>
            </a:r>
            <a:r>
              <a:rPr lang="en-US" sz="1800" dirty="0"/>
              <a:t>layout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banners for Sponsors</a:t>
            </a:r>
          </a:p>
          <a:p>
            <a:r>
              <a:rPr lang="en-US" sz="1800" dirty="0" smtClean="0"/>
              <a:t>Final </a:t>
            </a:r>
            <a:r>
              <a:rPr lang="en-US" sz="1800" dirty="0"/>
              <a:t>meeting with venue</a:t>
            </a:r>
          </a:p>
          <a:p>
            <a:r>
              <a:rPr lang="en-US" sz="1800" dirty="0" smtClean="0"/>
              <a:t>Buy </a:t>
            </a:r>
            <a:r>
              <a:rPr lang="en-US" sz="1800" dirty="0"/>
              <a:t>chocolates for speakers and attendees</a:t>
            </a:r>
          </a:p>
          <a:p>
            <a:r>
              <a:rPr lang="en-US" sz="1800" dirty="0" smtClean="0"/>
              <a:t>Arrange </a:t>
            </a:r>
            <a:r>
              <a:rPr lang="en-US" sz="1800" dirty="0"/>
              <a:t>for courier to ship stuff to venue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53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1 &amp; 2 weeks </a:t>
            </a:r>
            <a:r>
              <a:rPr lang="nl-BE" dirty="0" err="1" smtClean="0"/>
              <a:t>before</a:t>
            </a:r>
            <a:r>
              <a:rPr lang="nl-BE" dirty="0" smtClean="0"/>
              <a:t>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Make </a:t>
            </a:r>
            <a:r>
              <a:rPr lang="en-US" sz="1800" dirty="0"/>
              <a:t>sure all speakers confirm, and if not get alternatives</a:t>
            </a:r>
          </a:p>
          <a:p>
            <a:r>
              <a:rPr lang="en-US" sz="1800" dirty="0" smtClean="0"/>
              <a:t>Remind </a:t>
            </a:r>
            <a:r>
              <a:rPr lang="en-US" sz="1800" dirty="0"/>
              <a:t>overdue sponsor invoices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twitter wall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meeting room monitors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signage for e.g. Reception</a:t>
            </a:r>
          </a:p>
          <a:p>
            <a:r>
              <a:rPr lang="en-US" sz="1800" dirty="0" smtClean="0"/>
              <a:t>Print </a:t>
            </a:r>
            <a:r>
              <a:rPr lang="en-US" sz="1800" dirty="0"/>
              <a:t>badges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opening and closing slides</a:t>
            </a:r>
          </a:p>
          <a:p>
            <a:r>
              <a:rPr lang="en-US" sz="1800" dirty="0" smtClean="0"/>
              <a:t>Event </a:t>
            </a:r>
            <a:r>
              <a:rPr lang="en-US" sz="1800" dirty="0"/>
              <a:t>guide review and sent to printer</a:t>
            </a:r>
          </a:p>
          <a:p>
            <a:r>
              <a:rPr lang="en-US" sz="1800" dirty="0" smtClean="0"/>
              <a:t>Prepare </a:t>
            </a:r>
            <a:r>
              <a:rPr lang="en-US" sz="1800" dirty="0"/>
              <a:t>stuff for shipping to venue</a:t>
            </a:r>
          </a:p>
          <a:p>
            <a:pPr marL="457200" lvl="1" indent="0">
              <a:buNone/>
            </a:pPr>
            <a:r>
              <a:rPr lang="en-US" sz="2000" dirty="0" smtClean="0"/>
              <a:t>Banners, Sponsor flyers/goodies, Reception stuff, Speaker </a:t>
            </a:r>
            <a:r>
              <a:rPr lang="en-US" sz="2000" dirty="0"/>
              <a:t>and sponsor </a:t>
            </a:r>
            <a:r>
              <a:rPr lang="en-US" sz="2000" dirty="0" smtClean="0"/>
              <a:t>gifts, Merchandizing, ...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9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1 </a:t>
            </a:r>
            <a:r>
              <a:rPr lang="nl-BE" dirty="0" err="1" smtClean="0"/>
              <a:t>day</a:t>
            </a:r>
            <a:r>
              <a:rPr lang="nl-BE" dirty="0" smtClean="0"/>
              <a:t> </a:t>
            </a:r>
            <a:r>
              <a:rPr lang="nl-BE" dirty="0" err="1" smtClean="0"/>
              <a:t>before</a:t>
            </a:r>
            <a:r>
              <a:rPr lang="nl-BE" dirty="0" smtClean="0"/>
              <a:t>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Ship stuff to venue</a:t>
            </a:r>
          </a:p>
          <a:p>
            <a:r>
              <a:rPr lang="en-US" sz="2800" dirty="0" smtClean="0"/>
              <a:t>Greet </a:t>
            </a:r>
            <a:r>
              <a:rPr lang="en-US" sz="2800" dirty="0"/>
              <a:t>friends</a:t>
            </a:r>
          </a:p>
          <a:p>
            <a:r>
              <a:rPr lang="en-US" sz="2800" dirty="0" smtClean="0"/>
              <a:t>Fill </a:t>
            </a:r>
            <a:r>
              <a:rPr lang="en-US" sz="2800" dirty="0"/>
              <a:t>bags for attendees</a:t>
            </a:r>
          </a:p>
          <a:p>
            <a:r>
              <a:rPr lang="en-US" sz="2800" dirty="0" smtClean="0"/>
              <a:t>Prepare </a:t>
            </a:r>
            <a:r>
              <a:rPr lang="en-US" sz="2800" dirty="0"/>
              <a:t>venue</a:t>
            </a:r>
          </a:p>
          <a:p>
            <a:pPr lvl="1"/>
            <a:r>
              <a:rPr lang="en-US" sz="2413" dirty="0" smtClean="0"/>
              <a:t>Banners</a:t>
            </a:r>
            <a:endParaRPr lang="en-US" sz="2413" dirty="0"/>
          </a:p>
          <a:p>
            <a:pPr lvl="1"/>
            <a:r>
              <a:rPr lang="en-US" sz="2413" dirty="0" smtClean="0"/>
              <a:t>Sponsors</a:t>
            </a:r>
            <a:endParaRPr lang="en-US" sz="2413" dirty="0"/>
          </a:p>
          <a:p>
            <a:pPr lvl="1"/>
            <a:r>
              <a:rPr lang="en-US" sz="2413" dirty="0" smtClean="0"/>
              <a:t>Rooms</a:t>
            </a:r>
            <a:endParaRPr lang="en-US" sz="2413" dirty="0"/>
          </a:p>
          <a:p>
            <a:pPr lvl="1"/>
            <a:r>
              <a:rPr lang="en-US" sz="2413" dirty="0" smtClean="0"/>
              <a:t>Reception</a:t>
            </a:r>
            <a:endParaRPr lang="en-US" sz="2413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57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</a:t>
            </a:r>
            <a:r>
              <a:rPr lang="nl-BE" dirty="0" err="1" smtClean="0"/>
              <a:t>During</a:t>
            </a:r>
            <a:r>
              <a:rPr lang="nl-BE" dirty="0" smtClean="0"/>
              <a:t>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Be </a:t>
            </a:r>
            <a:r>
              <a:rPr lang="en-US" sz="2200" dirty="0"/>
              <a:t>nervous</a:t>
            </a:r>
          </a:p>
          <a:p>
            <a:r>
              <a:rPr lang="en-US" sz="2200" dirty="0" smtClean="0"/>
              <a:t>Say </a:t>
            </a:r>
            <a:r>
              <a:rPr lang="en-US" sz="2200" dirty="0"/>
              <a:t>hi to 100+ people you have trouble </a:t>
            </a:r>
            <a:r>
              <a:rPr lang="en-US" sz="2200" dirty="0" smtClean="0"/>
              <a:t>recalling </a:t>
            </a:r>
            <a:r>
              <a:rPr lang="en-US" sz="2200" dirty="0"/>
              <a:t>their names</a:t>
            </a:r>
          </a:p>
          <a:p>
            <a:r>
              <a:rPr lang="en-US" sz="2200" dirty="0" smtClean="0"/>
              <a:t>Last </a:t>
            </a:r>
            <a:r>
              <a:rPr lang="en-US" sz="2200" dirty="0"/>
              <a:t>minute badges</a:t>
            </a:r>
          </a:p>
          <a:p>
            <a:r>
              <a:rPr lang="en-US" sz="2200" dirty="0" smtClean="0"/>
              <a:t>Do </a:t>
            </a:r>
            <a:r>
              <a:rPr lang="en-US" sz="2200" dirty="0"/>
              <a:t>intro at keynote</a:t>
            </a:r>
          </a:p>
          <a:p>
            <a:r>
              <a:rPr lang="en-US" sz="2200" dirty="0" smtClean="0"/>
              <a:t>Stop </a:t>
            </a:r>
            <a:r>
              <a:rPr lang="en-US" sz="2200" dirty="0"/>
              <a:t>being nervous</a:t>
            </a:r>
          </a:p>
          <a:p>
            <a:r>
              <a:rPr lang="en-US" sz="2200" dirty="0" smtClean="0"/>
              <a:t>Make </a:t>
            </a:r>
            <a:r>
              <a:rPr lang="en-US" sz="2200" dirty="0"/>
              <a:t>sure all speakers and sponsors get their gifts</a:t>
            </a:r>
          </a:p>
          <a:p>
            <a:r>
              <a:rPr lang="en-US" sz="2200" dirty="0" smtClean="0"/>
              <a:t>Inform </a:t>
            </a:r>
            <a:r>
              <a:rPr lang="en-US" sz="2200" dirty="0"/>
              <a:t>sponsors about how </a:t>
            </a:r>
            <a:r>
              <a:rPr lang="en-US" sz="2200" dirty="0" err="1"/>
              <a:t>speedsponsoring</a:t>
            </a:r>
            <a:r>
              <a:rPr lang="en-US" sz="2200" dirty="0"/>
              <a:t> goes</a:t>
            </a:r>
          </a:p>
          <a:p>
            <a:r>
              <a:rPr lang="en-US" sz="2200" dirty="0" smtClean="0"/>
              <a:t>Verify </a:t>
            </a:r>
            <a:r>
              <a:rPr lang="en-US" sz="2200" dirty="0"/>
              <a:t>the catering</a:t>
            </a:r>
          </a:p>
          <a:p>
            <a:r>
              <a:rPr lang="en-US" sz="2200" dirty="0" smtClean="0"/>
              <a:t>1000</a:t>
            </a:r>
            <a:r>
              <a:rPr lang="en-US" sz="2200" dirty="0"/>
              <a:t>+ minor things</a:t>
            </a:r>
          </a:p>
          <a:p>
            <a:r>
              <a:rPr lang="en-US" sz="2200" b="1" dirty="0" smtClean="0"/>
              <a:t>Enjoy</a:t>
            </a:r>
            <a:endParaRPr lang="en-US" sz="2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71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</a:t>
            </a:r>
            <a:r>
              <a:rPr lang="nl-BE" dirty="0" err="1" smtClean="0"/>
              <a:t>After</a:t>
            </a:r>
            <a:r>
              <a:rPr lang="nl-BE" dirty="0" smtClean="0"/>
              <a:t> the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Rest: you need it</a:t>
            </a:r>
          </a:p>
          <a:p>
            <a:r>
              <a:rPr lang="en-US" sz="2800" dirty="0" smtClean="0"/>
              <a:t>Urge </a:t>
            </a:r>
            <a:r>
              <a:rPr lang="en-US" sz="2800" dirty="0"/>
              <a:t>speakers for slides</a:t>
            </a:r>
          </a:p>
          <a:p>
            <a:r>
              <a:rPr lang="en-US" sz="2800" dirty="0" smtClean="0"/>
              <a:t>Prepare </a:t>
            </a:r>
            <a:r>
              <a:rPr lang="en-US" sz="2800" dirty="0"/>
              <a:t>evaluation</a:t>
            </a:r>
          </a:p>
          <a:p>
            <a:r>
              <a:rPr lang="en-US" sz="2800" dirty="0" smtClean="0"/>
              <a:t>Evaluation </a:t>
            </a:r>
            <a:r>
              <a:rPr lang="en-US" sz="2800" dirty="0"/>
              <a:t>mailings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stats</a:t>
            </a:r>
          </a:p>
          <a:p>
            <a:r>
              <a:rPr lang="en-US" sz="2800" dirty="0" smtClean="0"/>
              <a:t>Evaluate </a:t>
            </a:r>
            <a:r>
              <a:rPr lang="en-US" sz="2800" dirty="0"/>
              <a:t>the evaluations</a:t>
            </a:r>
          </a:p>
          <a:p>
            <a:r>
              <a:rPr lang="en-US" sz="2800" dirty="0" smtClean="0"/>
              <a:t>Feedback to </a:t>
            </a:r>
            <a:r>
              <a:rPr lang="en-US" sz="2800" dirty="0"/>
              <a:t>venue</a:t>
            </a:r>
          </a:p>
          <a:p>
            <a:r>
              <a:rPr lang="en-US" sz="2800" dirty="0" smtClean="0"/>
              <a:t>Wrap </a:t>
            </a:r>
            <a:r>
              <a:rPr lang="en-US" sz="2800" dirty="0"/>
              <a:t>up dinner with team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310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r>
              <a:rPr lang="nl-BE" dirty="0" smtClean="0"/>
              <a:t>: </a:t>
            </a:r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 mentally deranged</a:t>
            </a:r>
          </a:p>
          <a:p>
            <a:r>
              <a:rPr lang="en-US" sz="2800" dirty="0" smtClean="0"/>
              <a:t>Perseverance &amp; Patience</a:t>
            </a:r>
            <a:endParaRPr lang="en-US" sz="2800" dirty="0"/>
          </a:p>
          <a:p>
            <a:r>
              <a:rPr lang="en-US" sz="2800" dirty="0" smtClean="0"/>
              <a:t>(some) Free </a:t>
            </a:r>
            <a:r>
              <a:rPr lang="en-US" sz="2800" dirty="0"/>
              <a:t>time</a:t>
            </a:r>
          </a:p>
          <a:p>
            <a:r>
              <a:rPr lang="en-US" sz="2800" dirty="0" smtClean="0"/>
              <a:t>Creativity</a:t>
            </a:r>
            <a:endParaRPr lang="en-US" sz="2800" dirty="0"/>
          </a:p>
          <a:p>
            <a:r>
              <a:rPr lang="en-US" sz="2800" dirty="0" smtClean="0"/>
              <a:t>A </a:t>
            </a:r>
            <a:r>
              <a:rPr lang="en-US" sz="2800" dirty="0"/>
              <a:t>great community/network</a:t>
            </a:r>
          </a:p>
          <a:p>
            <a:r>
              <a:rPr lang="en-US" sz="2800" dirty="0" smtClean="0"/>
              <a:t>(Local) IBM </a:t>
            </a:r>
            <a:r>
              <a:rPr lang="en-US" sz="2800" dirty="0"/>
              <a:t>and IBM Business partner cooperation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good website and </a:t>
            </a:r>
            <a:r>
              <a:rPr lang="en-US" sz="2800" dirty="0" err="1"/>
              <a:t>Db</a:t>
            </a:r>
            <a:r>
              <a:rPr lang="en-US" sz="2800" dirty="0"/>
              <a:t>: </a:t>
            </a:r>
            <a:r>
              <a:rPr lang="en-US" sz="2800" dirty="0" smtClean="0"/>
              <a:t>Notes of course</a:t>
            </a:r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dirty="0"/>
              <a:t>understanding partner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6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r>
              <a:rPr lang="nl-BE" dirty="0" smtClean="0"/>
              <a:t>: </a:t>
            </a:r>
            <a:r>
              <a:rPr lang="nl-BE" dirty="0" err="1" smtClean="0"/>
              <a:t>What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get in return (or </a:t>
            </a:r>
            <a:r>
              <a:rPr lang="nl-BE" dirty="0" err="1" smtClean="0"/>
              <a:t>not</a:t>
            </a:r>
            <a:r>
              <a:rPr lang="nl-BE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you get in return</a:t>
            </a:r>
          </a:p>
          <a:p>
            <a:pPr lvl="1"/>
            <a:r>
              <a:rPr lang="en-US" sz="2413" dirty="0" smtClean="0"/>
              <a:t>A </a:t>
            </a:r>
            <a:r>
              <a:rPr lang="en-US" sz="2413" dirty="0"/>
              <a:t>great community/network</a:t>
            </a:r>
          </a:p>
          <a:p>
            <a:pPr lvl="1"/>
            <a:r>
              <a:rPr lang="en-US" sz="2413" dirty="0" smtClean="0"/>
              <a:t>Respect</a:t>
            </a:r>
          </a:p>
          <a:p>
            <a:pPr lvl="1"/>
            <a:r>
              <a:rPr lang="en-US" sz="2413" dirty="0" smtClean="0"/>
              <a:t>Gratitude</a:t>
            </a:r>
          </a:p>
          <a:p>
            <a:pPr lvl="1"/>
            <a:r>
              <a:rPr lang="nl-BE" sz="2413" dirty="0" smtClean="0"/>
              <a:t>Free beer</a:t>
            </a:r>
            <a:endParaRPr lang="en-US" sz="2413" dirty="0"/>
          </a:p>
          <a:p>
            <a:pPr lvl="1"/>
            <a:r>
              <a:rPr lang="en-US" sz="2413" dirty="0" smtClean="0"/>
              <a:t>Friends </a:t>
            </a:r>
            <a:r>
              <a:rPr lang="en-US" sz="2413" dirty="0"/>
              <a:t>for </a:t>
            </a:r>
            <a:r>
              <a:rPr lang="en-US" sz="2413" dirty="0" smtClean="0"/>
              <a:t>life</a:t>
            </a:r>
            <a:br>
              <a:rPr lang="en-US" sz="2413" dirty="0" smtClean="0"/>
            </a:br>
            <a:endParaRPr lang="en-US" sz="2413" dirty="0"/>
          </a:p>
          <a:p>
            <a:r>
              <a:rPr lang="en-US" sz="2800" dirty="0" smtClean="0"/>
              <a:t>What </a:t>
            </a:r>
            <a:r>
              <a:rPr lang="en-US" sz="2800" dirty="0"/>
              <a:t>you don't get</a:t>
            </a:r>
          </a:p>
          <a:p>
            <a:pPr lvl="1"/>
            <a:r>
              <a:rPr lang="en-US" sz="2413" dirty="0" smtClean="0"/>
              <a:t>Extra revenue</a:t>
            </a:r>
            <a:endParaRPr lang="en-US" sz="2413" dirty="0"/>
          </a:p>
          <a:p>
            <a:pPr lvl="1"/>
            <a:r>
              <a:rPr lang="en-US" sz="2413" dirty="0" smtClean="0"/>
              <a:t>A </a:t>
            </a:r>
            <a:r>
              <a:rPr lang="en-US" sz="2413" dirty="0"/>
              <a:t>social live </a:t>
            </a:r>
            <a:r>
              <a:rPr lang="en-US" sz="2413" dirty="0" smtClean="0"/>
              <a:t>2 months </a:t>
            </a:r>
            <a:r>
              <a:rPr lang="en-US" sz="2413" dirty="0"/>
              <a:t>before the </a:t>
            </a:r>
            <a:r>
              <a:rPr lang="en-US" sz="2413" dirty="0" smtClean="0"/>
              <a:t>event (and 2 weeks after)</a:t>
            </a:r>
            <a:endParaRPr lang="en-US" sz="2413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99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886" y="298168"/>
            <a:ext cx="8901632" cy="1325563"/>
          </a:xfrm>
        </p:spPr>
        <p:txBody>
          <a:bodyPr/>
          <a:lstStyle/>
          <a:p>
            <a:r>
              <a:rPr lang="en-US" dirty="0" smtClean="0"/>
              <a:t>Conclusion: Some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Start small</a:t>
            </a:r>
          </a:p>
          <a:p>
            <a:r>
              <a:rPr lang="en-US" sz="1800" dirty="0" smtClean="0"/>
              <a:t>Don’t overestimate nor underestimate the amount of work</a:t>
            </a:r>
          </a:p>
          <a:p>
            <a:r>
              <a:rPr lang="en-US" sz="1800" dirty="0" smtClean="0"/>
              <a:t>You don’t need much money to start small</a:t>
            </a:r>
          </a:p>
          <a:p>
            <a:pPr lvl="1"/>
            <a:r>
              <a:rPr lang="en-US" sz="1600" dirty="0" smtClean="0"/>
              <a:t>Try to get cheap/free venues (IBM client centers, BP offices)</a:t>
            </a:r>
          </a:p>
          <a:p>
            <a:pPr lvl="1"/>
            <a:r>
              <a:rPr lang="en-US" sz="1600" dirty="0" smtClean="0"/>
              <a:t>Limit catering</a:t>
            </a:r>
          </a:p>
          <a:p>
            <a:pPr lvl="1"/>
            <a:r>
              <a:rPr lang="en-US" sz="1600" dirty="0" smtClean="0"/>
              <a:t>Ask free contributions if needed</a:t>
            </a:r>
          </a:p>
          <a:p>
            <a:r>
              <a:rPr lang="en-US" sz="1800" dirty="0" smtClean="0"/>
              <a:t>Use local speakers</a:t>
            </a:r>
          </a:p>
          <a:p>
            <a:r>
              <a:rPr lang="en-US" sz="1800" dirty="0" smtClean="0"/>
              <a:t>Ask (local) IBM people to speak</a:t>
            </a:r>
          </a:p>
          <a:p>
            <a:r>
              <a:rPr lang="en-US" sz="1800" dirty="0" smtClean="0"/>
              <a:t>Look around to see if other people are interested in helping</a:t>
            </a:r>
          </a:p>
          <a:p>
            <a:r>
              <a:rPr lang="en-US" sz="1800" dirty="0" smtClean="0"/>
              <a:t>Don’t grow ‘the team’ too big. It’s hard to split the work</a:t>
            </a:r>
          </a:p>
          <a:p>
            <a:r>
              <a:rPr lang="en-US" sz="1800" dirty="0" smtClean="0"/>
              <a:t>Grow if possible, but don’t force it</a:t>
            </a:r>
          </a:p>
          <a:p>
            <a:r>
              <a:rPr lang="en-US" sz="1800" dirty="0" smtClean="0"/>
              <a:t>Use social media to spread the word</a:t>
            </a:r>
          </a:p>
          <a:p>
            <a:r>
              <a:rPr lang="en-US" sz="1800" dirty="0" smtClean="0"/>
              <a:t>Ask help e.g. by joining our ‘LUG-organizers’ </a:t>
            </a:r>
            <a:r>
              <a:rPr lang="en-US" sz="1800" dirty="0" err="1" smtClean="0"/>
              <a:t>skype</a:t>
            </a:r>
            <a:r>
              <a:rPr lang="en-US" sz="1800" dirty="0" smtClean="0"/>
              <a:t> chat</a:t>
            </a:r>
          </a:p>
          <a:p>
            <a:endParaRPr lang="en-US" sz="1800" dirty="0" smtClean="0"/>
          </a:p>
          <a:p>
            <a:endParaRPr lang="en-US" sz="2413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en-US" dirty="0" smtClean="0"/>
              <a:t>#</a:t>
            </a:r>
            <a:r>
              <a:rPr lang="en-US" dirty="0" err="1" smtClean="0"/>
              <a:t>engageug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46" y="1707574"/>
            <a:ext cx="8901630" cy="4351338"/>
          </a:xfrm>
        </p:spPr>
        <p:txBody>
          <a:bodyPr/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err="1" smtClean="0"/>
              <a:t>Q&amp;</a:t>
            </a:r>
            <a:r>
              <a:rPr lang="en-US" sz="1800" dirty="0" err="1" smtClean="0"/>
              <a:t>maybe</a:t>
            </a:r>
            <a:r>
              <a:rPr lang="en-US" sz="9600" dirty="0" err="1" smtClean="0"/>
              <a:t>A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1893124" y="5693255"/>
            <a:ext cx="5132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Twitter: @</a:t>
            </a:r>
            <a:r>
              <a:rPr lang="en-US" dirty="0" err="1"/>
              <a:t>theoheselmans</a:t>
            </a:r>
            <a:endParaRPr lang="en-US" dirty="0"/>
          </a:p>
          <a:p>
            <a:r>
              <a:rPr lang="nl-BE" dirty="0"/>
              <a:t>Email: theo@xceed.be or </a:t>
            </a:r>
            <a:r>
              <a:rPr lang="nl-BE" dirty="0" smtClean="0"/>
              <a:t>theo@engage.ug</a:t>
            </a:r>
          </a:p>
          <a:p>
            <a:r>
              <a:rPr lang="nl-BE" dirty="0" smtClean="0"/>
              <a:t>Skype: </a:t>
            </a:r>
            <a:r>
              <a:rPr lang="nl-BE" dirty="0" err="1" smtClean="0"/>
              <a:t>theo_heselmans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76" y="4838585"/>
            <a:ext cx="1270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9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Theo Heselmans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46" y="1707574"/>
            <a:ext cx="8901630" cy="4351338"/>
          </a:xfrm>
        </p:spPr>
        <p:txBody>
          <a:bodyPr/>
          <a:lstStyle/>
          <a:p>
            <a:r>
              <a:rPr lang="en-US" dirty="0" smtClean="0"/>
              <a:t>Started working with Notes 3 in 1993</a:t>
            </a:r>
          </a:p>
          <a:p>
            <a:r>
              <a:rPr lang="en-US" dirty="0" smtClean="0"/>
              <a:t>Independent consultant since 2001: </a:t>
            </a:r>
            <a:r>
              <a:rPr lang="en-US" dirty="0" err="1" smtClean="0"/>
              <a:t>Xceed</a:t>
            </a:r>
            <a:endParaRPr lang="en-US" dirty="0" smtClean="0"/>
          </a:p>
          <a:p>
            <a:r>
              <a:rPr lang="en-US" dirty="0" smtClean="0"/>
              <a:t>Skills:</a:t>
            </a:r>
          </a:p>
          <a:p>
            <a:pPr lvl="1"/>
            <a:r>
              <a:rPr lang="en-US" dirty="0" smtClean="0"/>
              <a:t>IBM Notes development &amp; Project mgt.</a:t>
            </a:r>
          </a:p>
          <a:p>
            <a:pPr lvl="1"/>
            <a:r>
              <a:rPr lang="en-US" dirty="0" smtClean="0"/>
              <a:t>Microsoft Excel development</a:t>
            </a:r>
          </a:p>
          <a:p>
            <a:pPr lvl="1"/>
            <a:r>
              <a:rPr lang="en-US" dirty="0" err="1" smtClean="0"/>
              <a:t>LiveCode</a:t>
            </a:r>
            <a:r>
              <a:rPr lang="en-US" dirty="0" smtClean="0"/>
              <a:t> development</a:t>
            </a:r>
          </a:p>
          <a:p>
            <a:r>
              <a:rPr lang="en-US" dirty="0" smtClean="0"/>
              <a:t>IBM Champion for Collaboration Solutions</a:t>
            </a:r>
          </a:p>
          <a:p>
            <a:r>
              <a:rPr lang="en-US" dirty="0" smtClean="0"/>
              <a:t>Engage/BLUG coordinator since 2008</a:t>
            </a:r>
          </a:p>
          <a:p>
            <a:r>
              <a:rPr lang="en-US" dirty="0" smtClean="0"/>
              <a:t>Love Wine, Reading/Listening to SF/Fantasy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1893124" y="5693255"/>
            <a:ext cx="5132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Twitter: @</a:t>
            </a:r>
            <a:r>
              <a:rPr lang="en-US" dirty="0" err="1"/>
              <a:t>theoheselmans</a:t>
            </a:r>
            <a:endParaRPr lang="en-US" dirty="0"/>
          </a:p>
          <a:p>
            <a:r>
              <a:rPr lang="nl-BE" dirty="0"/>
              <a:t>Email: theo@xceed.be or </a:t>
            </a:r>
            <a:r>
              <a:rPr lang="nl-BE" dirty="0" smtClean="0"/>
              <a:t>theo@engage.ug</a:t>
            </a:r>
          </a:p>
          <a:p>
            <a:r>
              <a:rPr lang="nl-BE" dirty="0" smtClean="0"/>
              <a:t>Skype: </a:t>
            </a:r>
            <a:r>
              <a:rPr lang="nl-BE" dirty="0" err="1" smtClean="0"/>
              <a:t>theo_heselmans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176" y="4838585"/>
            <a:ext cx="1270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0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Stats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2014 event: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46" y="1820861"/>
            <a:ext cx="8901630" cy="4513837"/>
          </a:xfrm>
        </p:spPr>
        <p:txBody>
          <a:bodyPr/>
          <a:lstStyle/>
          <a:p>
            <a:r>
              <a:rPr lang="en-US" sz="2800" dirty="0"/>
              <a:t>6th major event (11th </a:t>
            </a:r>
            <a:r>
              <a:rPr lang="en-US" sz="2800" dirty="0" smtClean="0"/>
              <a:t>overall), our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 </a:t>
            </a:r>
            <a:r>
              <a:rPr lang="en-US" sz="2800" dirty="0"/>
              <a:t>day event</a:t>
            </a:r>
          </a:p>
          <a:p>
            <a:r>
              <a:rPr lang="en-US" sz="2800" dirty="0" smtClean="0"/>
              <a:t>Over </a:t>
            </a:r>
            <a:r>
              <a:rPr lang="en-US" sz="2800" dirty="0"/>
              <a:t>1000 </a:t>
            </a:r>
            <a:r>
              <a:rPr lang="en-US" sz="2800" dirty="0" smtClean="0"/>
              <a:t>members: over 6000 </a:t>
            </a:r>
            <a:r>
              <a:rPr lang="en-US" sz="2800" dirty="0"/>
              <a:t>mailings sent</a:t>
            </a:r>
          </a:p>
          <a:p>
            <a:r>
              <a:rPr lang="en-US" sz="2800" dirty="0" smtClean="0"/>
              <a:t>Over 750 emails sent personally </a:t>
            </a:r>
            <a:r>
              <a:rPr lang="en-US" sz="2000" dirty="0" smtClean="0"/>
              <a:t>as reply to incoming emails !</a:t>
            </a:r>
            <a:endParaRPr lang="en-US" sz="2000" dirty="0"/>
          </a:p>
          <a:p>
            <a:r>
              <a:rPr lang="en-US" sz="2800" dirty="0" smtClean="0"/>
              <a:t>350 </a:t>
            </a:r>
            <a:r>
              <a:rPr lang="en-US" sz="2800" dirty="0"/>
              <a:t>registrations</a:t>
            </a:r>
          </a:p>
          <a:p>
            <a:r>
              <a:rPr lang="en-US" sz="2800" dirty="0" smtClean="0"/>
              <a:t>326 </a:t>
            </a:r>
            <a:r>
              <a:rPr lang="en-US" sz="2800" dirty="0"/>
              <a:t>people showing </a:t>
            </a:r>
            <a:r>
              <a:rPr lang="en-US" sz="2800" dirty="0" smtClean="0"/>
              <a:t>up</a:t>
            </a:r>
          </a:p>
          <a:p>
            <a:pPr lvl="1"/>
            <a:r>
              <a:rPr lang="en-US" sz="2413" dirty="0" smtClean="0"/>
              <a:t>19 different countries</a:t>
            </a:r>
          </a:p>
          <a:p>
            <a:pPr lvl="1"/>
            <a:r>
              <a:rPr lang="en-US" sz="2413" dirty="0" smtClean="0"/>
              <a:t>48% first-timers</a:t>
            </a:r>
          </a:p>
          <a:p>
            <a:pPr lvl="1"/>
            <a:r>
              <a:rPr lang="en-US" sz="2413" dirty="0" smtClean="0"/>
              <a:t>1/3</a:t>
            </a:r>
            <a:r>
              <a:rPr lang="en-US" sz="2413" baseline="30000" dirty="0" smtClean="0"/>
              <a:t>rd</a:t>
            </a:r>
            <a:r>
              <a:rPr lang="en-US" sz="2413" dirty="0" smtClean="0"/>
              <a:t> not from the Benelux</a:t>
            </a:r>
            <a:endParaRPr lang="en-US" sz="2413" dirty="0"/>
          </a:p>
          <a:p>
            <a:r>
              <a:rPr lang="en-US" sz="2800" dirty="0" smtClean="0"/>
              <a:t>6.3% no-shows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70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Some</a:t>
            </a:r>
            <a:r>
              <a:rPr lang="nl-BE" dirty="0" smtClean="0"/>
              <a:t> </a:t>
            </a:r>
            <a:r>
              <a:rPr lang="nl-BE" dirty="0" err="1" smtClean="0"/>
              <a:t>Stats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</a:t>
            </a:r>
            <a:r>
              <a:rPr lang="nl-BE" dirty="0" err="1" smtClean="0"/>
              <a:t>our</a:t>
            </a:r>
            <a:r>
              <a:rPr lang="nl-BE" dirty="0" smtClean="0"/>
              <a:t> 2014 event: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46" y="1820861"/>
            <a:ext cx="8901630" cy="4513837"/>
          </a:xfrm>
        </p:spPr>
        <p:txBody>
          <a:bodyPr/>
          <a:lstStyle/>
          <a:p>
            <a:r>
              <a:rPr lang="en-US" sz="2400" dirty="0" smtClean="0"/>
              <a:t>65 speakers, among them 30 champions</a:t>
            </a:r>
          </a:p>
          <a:p>
            <a:r>
              <a:rPr lang="en-US" sz="2400" dirty="0" smtClean="0"/>
              <a:t>18 great sponsors</a:t>
            </a:r>
          </a:p>
          <a:p>
            <a:r>
              <a:rPr lang="en-US" sz="2400" dirty="0" smtClean="0"/>
              <a:t>Over 1200 tweets #</a:t>
            </a:r>
            <a:r>
              <a:rPr lang="en-US" sz="2400" dirty="0" err="1" smtClean="0"/>
              <a:t>engageug</a:t>
            </a:r>
            <a:endParaRPr lang="en-US" sz="2400" dirty="0" smtClean="0"/>
          </a:p>
          <a:p>
            <a:r>
              <a:rPr lang="en-US" sz="2400" dirty="0" smtClean="0"/>
              <a:t>194 devices opened the Mobile app, 52 actively used it</a:t>
            </a:r>
          </a:p>
          <a:p>
            <a:r>
              <a:rPr lang="en-US" sz="2400" dirty="0" smtClean="0"/>
              <a:t>500+ beers, 250+ wines </a:t>
            </a:r>
            <a:r>
              <a:rPr lang="en-US" sz="1800" dirty="0" smtClean="0"/>
              <a:t>(during business hours </a:t>
            </a:r>
            <a:r>
              <a:rPr lang="en-US" sz="1800" dirty="0" smtClean="0">
                <a:sym typeface="Wingdings" panose="05000000000000000000" pitchFamily="2" charset="2"/>
              </a:rPr>
              <a:t>)</a:t>
            </a:r>
            <a:br>
              <a:rPr lang="en-US" sz="1800" dirty="0" smtClean="0">
                <a:sym typeface="Wingdings" panose="05000000000000000000" pitchFamily="2" charset="2"/>
              </a:rPr>
            </a:br>
            <a:r>
              <a:rPr lang="en-US" sz="1800" dirty="0" smtClean="0">
                <a:sym typeface="Wingdings" panose="05000000000000000000" pitchFamily="2" charset="2"/>
              </a:rPr>
              <a:t>(includes </a:t>
            </a:r>
            <a:r>
              <a:rPr lang="en-US" sz="1800" dirty="0" err="1" smtClean="0">
                <a:sym typeface="Wingdings" panose="05000000000000000000" pitchFamily="2" charset="2"/>
              </a:rPr>
              <a:t>speedsponsoring</a:t>
            </a:r>
            <a:r>
              <a:rPr lang="en-US" sz="18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sz="2400" dirty="0" smtClean="0"/>
              <a:t>1500 coffees too</a:t>
            </a:r>
          </a:p>
          <a:p>
            <a:r>
              <a:rPr lang="en-US" sz="2400" smtClean="0"/>
              <a:t>~30 </a:t>
            </a:r>
            <a:r>
              <a:rPr lang="en-US" sz="2400" dirty="0" smtClean="0"/>
              <a:t>kg. of chocolates</a:t>
            </a:r>
          </a:p>
          <a:p>
            <a:r>
              <a:rPr lang="en-US" sz="2400" dirty="0" smtClean="0"/>
              <a:t>~250 hours spent prepping</a:t>
            </a:r>
          </a:p>
          <a:p>
            <a:r>
              <a:rPr lang="en-US" sz="2400" dirty="0" smtClean="0"/>
              <a:t>A positive balance (for once)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56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</a:t>
            </a:r>
            <a:r>
              <a:rPr lang="nl-BE" dirty="0" err="1" smtClean="0"/>
              <a:t>bout</a:t>
            </a:r>
            <a:r>
              <a:rPr lang="nl-BE" dirty="0" smtClean="0"/>
              <a:t> (LUG) meetings </a:t>
            </a:r>
            <a:r>
              <a:rPr lang="nl-BE" dirty="0" err="1" smtClean="0"/>
              <a:t>and</a:t>
            </a:r>
            <a:r>
              <a:rPr lang="nl-BE" dirty="0" smtClean="0"/>
              <a:t>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/>
              <a:t>a meeting of a few </a:t>
            </a:r>
            <a:r>
              <a:rPr lang="nl-BE" sz="2000" dirty="0" err="1" smtClean="0"/>
              <a:t>hours</a:t>
            </a:r>
            <a:endParaRPr lang="nl-BE" sz="2000" dirty="0"/>
          </a:p>
          <a:p>
            <a:pPr lvl="1"/>
            <a:r>
              <a:rPr lang="nl-BE" sz="1600" dirty="0" smtClean="0"/>
              <a:t>2 </a:t>
            </a:r>
            <a:r>
              <a:rPr lang="nl-BE" sz="1600" dirty="0" err="1" smtClean="0"/>
              <a:t>to</a:t>
            </a:r>
            <a:r>
              <a:rPr lang="nl-BE" sz="1600" dirty="0" smtClean="0"/>
              <a:t> 4 speakers </a:t>
            </a:r>
            <a:r>
              <a:rPr lang="nl-BE" sz="1600" dirty="0" err="1" smtClean="0"/>
              <a:t>and</a:t>
            </a:r>
            <a:r>
              <a:rPr lang="nl-BE" sz="1600" dirty="0" smtClean="0"/>
              <a:t> </a:t>
            </a:r>
            <a:r>
              <a:rPr lang="nl-BE" sz="1600" dirty="0" err="1" smtClean="0"/>
              <a:t>about</a:t>
            </a:r>
            <a:r>
              <a:rPr lang="nl-BE" sz="1600" dirty="0" smtClean="0"/>
              <a:t> 50 </a:t>
            </a:r>
            <a:r>
              <a:rPr lang="nl-BE" sz="1600" dirty="0" err="1" smtClean="0"/>
              <a:t>attendees</a:t>
            </a:r>
            <a:endParaRPr lang="nl-BE" sz="1600" dirty="0" smtClean="0"/>
          </a:p>
          <a:p>
            <a:pPr lvl="1"/>
            <a:r>
              <a:rPr lang="nl-BE" sz="1600" dirty="0" smtClean="0"/>
              <a:t>-&gt; </a:t>
            </a:r>
            <a:r>
              <a:rPr lang="nl-BE" sz="1600" dirty="0" err="1" smtClean="0"/>
              <a:t>needs</a:t>
            </a:r>
            <a:r>
              <a:rPr lang="nl-BE" sz="1600" dirty="0" smtClean="0"/>
              <a:t> </a:t>
            </a:r>
            <a:r>
              <a:rPr lang="nl-BE" sz="1600" dirty="0" err="1" smtClean="0"/>
              <a:t>less</a:t>
            </a:r>
            <a:r>
              <a:rPr lang="nl-BE" sz="1600" dirty="0" smtClean="0"/>
              <a:t> </a:t>
            </a:r>
            <a:r>
              <a:rPr lang="nl-BE" sz="1600" dirty="0" err="1" smtClean="0"/>
              <a:t>than</a:t>
            </a:r>
            <a:r>
              <a:rPr lang="nl-BE" sz="1600" dirty="0" smtClean="0"/>
              <a:t> 20 </a:t>
            </a:r>
            <a:r>
              <a:rPr lang="nl-BE" sz="1600" dirty="0" err="1" smtClean="0"/>
              <a:t>hours</a:t>
            </a:r>
            <a:r>
              <a:rPr lang="nl-BE" sz="1600" dirty="0" smtClean="0"/>
              <a:t> </a:t>
            </a:r>
            <a:r>
              <a:rPr lang="nl-BE" sz="1600" dirty="0" err="1" smtClean="0"/>
              <a:t>to</a:t>
            </a:r>
            <a:r>
              <a:rPr lang="nl-BE" sz="1600" dirty="0" smtClean="0"/>
              <a:t> </a:t>
            </a:r>
            <a:r>
              <a:rPr lang="nl-BE" sz="1600" dirty="0" err="1" smtClean="0"/>
              <a:t>prepare</a:t>
            </a:r>
            <a:endParaRPr lang="nl-BE" sz="1600" dirty="0" smtClean="0"/>
          </a:p>
          <a:p>
            <a:pPr lvl="1"/>
            <a:r>
              <a:rPr lang="nl-BE" sz="1600" dirty="0" err="1" smtClean="0"/>
              <a:t>Suggestion</a:t>
            </a:r>
            <a:r>
              <a:rPr lang="nl-BE" sz="1600" dirty="0" smtClean="0"/>
              <a:t>: </a:t>
            </a:r>
            <a:r>
              <a:rPr lang="nl-BE" sz="1600" dirty="0" err="1" smtClean="0"/>
              <a:t>use</a:t>
            </a:r>
            <a:r>
              <a:rPr lang="nl-BE" sz="1600" dirty="0" smtClean="0"/>
              <a:t> </a:t>
            </a:r>
            <a:r>
              <a:rPr lang="nl-BE" sz="1600" dirty="0" err="1" smtClean="0"/>
              <a:t>an</a:t>
            </a:r>
            <a:r>
              <a:rPr lang="nl-BE" sz="1600" dirty="0" smtClean="0"/>
              <a:t> IBM </a:t>
            </a:r>
            <a:r>
              <a:rPr lang="nl-BE" sz="1600" dirty="0" err="1" smtClean="0"/>
              <a:t>client</a:t>
            </a:r>
            <a:r>
              <a:rPr lang="nl-BE" sz="1600" dirty="0" smtClean="0"/>
              <a:t> center or the offices of a (</a:t>
            </a:r>
            <a:r>
              <a:rPr lang="nl-BE" sz="1600" dirty="0" err="1" smtClean="0"/>
              <a:t>larger</a:t>
            </a:r>
            <a:r>
              <a:rPr lang="nl-BE" sz="1600" dirty="0" smtClean="0"/>
              <a:t>) Business Partner</a:t>
            </a:r>
          </a:p>
          <a:p>
            <a:r>
              <a:rPr lang="nl-BE" sz="2000" dirty="0" smtClean="0"/>
              <a:t>a </a:t>
            </a:r>
            <a:r>
              <a:rPr lang="nl-BE" sz="2000" dirty="0" err="1" smtClean="0"/>
              <a:t>one</a:t>
            </a:r>
            <a:r>
              <a:rPr lang="nl-BE" sz="2000" dirty="0" smtClean="0"/>
              <a:t> </a:t>
            </a:r>
            <a:r>
              <a:rPr lang="nl-BE" sz="2000" dirty="0" err="1" smtClean="0"/>
              <a:t>day</a:t>
            </a:r>
            <a:r>
              <a:rPr lang="nl-BE" sz="2000" dirty="0" smtClean="0"/>
              <a:t> event</a:t>
            </a:r>
          </a:p>
          <a:p>
            <a:pPr lvl="1"/>
            <a:r>
              <a:rPr lang="nl-BE" sz="1600" dirty="0" err="1" smtClean="0"/>
              <a:t>about</a:t>
            </a:r>
            <a:r>
              <a:rPr lang="nl-BE" sz="1600" dirty="0" smtClean="0"/>
              <a:t> 20 speakers </a:t>
            </a:r>
            <a:r>
              <a:rPr lang="nl-BE" sz="1600" dirty="0" err="1" smtClean="0"/>
              <a:t>and</a:t>
            </a:r>
            <a:r>
              <a:rPr lang="nl-BE" sz="1600" dirty="0" smtClean="0"/>
              <a:t> 100-150 </a:t>
            </a:r>
            <a:r>
              <a:rPr lang="nl-BE" sz="1600" dirty="0" err="1" smtClean="0"/>
              <a:t>attendees</a:t>
            </a:r>
            <a:endParaRPr lang="nl-BE" sz="1600" dirty="0" smtClean="0"/>
          </a:p>
          <a:p>
            <a:pPr lvl="1"/>
            <a:r>
              <a:rPr lang="nl-BE" sz="1600" dirty="0" smtClean="0"/>
              <a:t>-&gt; </a:t>
            </a:r>
            <a:r>
              <a:rPr lang="nl-BE" sz="1600" dirty="0" err="1" smtClean="0"/>
              <a:t>needs</a:t>
            </a:r>
            <a:r>
              <a:rPr lang="nl-BE" sz="1600" dirty="0" smtClean="0"/>
              <a:t> </a:t>
            </a:r>
            <a:r>
              <a:rPr lang="nl-BE" sz="1600" dirty="0" err="1" smtClean="0"/>
              <a:t>about</a:t>
            </a:r>
            <a:r>
              <a:rPr lang="nl-BE" sz="1600" dirty="0" smtClean="0"/>
              <a:t> 100 </a:t>
            </a:r>
            <a:r>
              <a:rPr lang="nl-BE" sz="1600" dirty="0" err="1" smtClean="0"/>
              <a:t>hours</a:t>
            </a:r>
            <a:r>
              <a:rPr lang="nl-BE" sz="1600" dirty="0" smtClean="0"/>
              <a:t> </a:t>
            </a:r>
            <a:r>
              <a:rPr lang="nl-BE" sz="1600" dirty="0" err="1" smtClean="0"/>
              <a:t>to</a:t>
            </a:r>
            <a:r>
              <a:rPr lang="nl-BE" sz="1600" dirty="0" smtClean="0"/>
              <a:t> </a:t>
            </a:r>
            <a:r>
              <a:rPr lang="nl-BE" sz="1600" dirty="0" err="1" smtClean="0"/>
              <a:t>prepare</a:t>
            </a:r>
            <a:endParaRPr lang="nl-BE" sz="1600" dirty="0" smtClean="0"/>
          </a:p>
          <a:p>
            <a:pPr lvl="1"/>
            <a:r>
              <a:rPr lang="nl-BE" sz="1600" dirty="0" err="1" smtClean="0"/>
              <a:t>Suggestion</a:t>
            </a:r>
            <a:r>
              <a:rPr lang="nl-BE" sz="1600" dirty="0" smtClean="0"/>
              <a:t>: </a:t>
            </a:r>
            <a:r>
              <a:rPr lang="nl-BE" sz="1600" dirty="0" err="1" smtClean="0"/>
              <a:t>use</a:t>
            </a:r>
            <a:r>
              <a:rPr lang="nl-BE" sz="1600" dirty="0" smtClean="0"/>
              <a:t> </a:t>
            </a:r>
            <a:r>
              <a:rPr lang="nl-BE" sz="1600" dirty="0" err="1" smtClean="0"/>
              <a:t>an</a:t>
            </a:r>
            <a:r>
              <a:rPr lang="nl-BE" sz="1600" dirty="0" smtClean="0"/>
              <a:t> IBM </a:t>
            </a:r>
            <a:r>
              <a:rPr lang="nl-BE" sz="1600" dirty="0" err="1" smtClean="0"/>
              <a:t>client</a:t>
            </a:r>
            <a:r>
              <a:rPr lang="nl-BE" sz="1600" dirty="0" smtClean="0"/>
              <a:t> center </a:t>
            </a:r>
            <a:r>
              <a:rPr lang="nl-BE" sz="1600" dirty="0" err="1" smtClean="0"/>
              <a:t>if</a:t>
            </a:r>
            <a:r>
              <a:rPr lang="nl-BE" sz="1600" dirty="0" smtClean="0"/>
              <a:t> </a:t>
            </a:r>
            <a:r>
              <a:rPr lang="nl-BE" sz="1600" dirty="0" err="1" smtClean="0"/>
              <a:t>possible</a:t>
            </a:r>
            <a:endParaRPr lang="nl-BE" sz="1600" dirty="0" smtClean="0"/>
          </a:p>
          <a:p>
            <a:r>
              <a:rPr lang="nl-BE" sz="2000" dirty="0" smtClean="0"/>
              <a:t>a 2-day event</a:t>
            </a:r>
          </a:p>
          <a:p>
            <a:pPr lvl="1"/>
            <a:r>
              <a:rPr lang="nl-BE" sz="1600" dirty="0" smtClean="0"/>
              <a:t>40 speakers or more</a:t>
            </a:r>
          </a:p>
          <a:p>
            <a:pPr lvl="1"/>
            <a:r>
              <a:rPr lang="nl-BE" sz="1600" dirty="0" smtClean="0"/>
              <a:t>+200 </a:t>
            </a:r>
            <a:r>
              <a:rPr lang="nl-BE" sz="1600" dirty="0" err="1" smtClean="0"/>
              <a:t>attendees</a:t>
            </a:r>
            <a:endParaRPr lang="nl-BE" sz="1600" dirty="0" smtClean="0"/>
          </a:p>
          <a:p>
            <a:pPr lvl="1"/>
            <a:r>
              <a:rPr lang="nl-BE" sz="1600" dirty="0" smtClean="0"/>
              <a:t>-&gt; over 200 </a:t>
            </a:r>
            <a:r>
              <a:rPr lang="nl-BE" sz="1600" dirty="0" err="1" smtClean="0"/>
              <a:t>hours</a:t>
            </a:r>
            <a:r>
              <a:rPr lang="nl-BE" sz="1600" dirty="0" smtClean="0"/>
              <a:t> </a:t>
            </a:r>
            <a:r>
              <a:rPr lang="nl-BE" sz="1600" dirty="0" err="1" smtClean="0"/>
              <a:t>to</a:t>
            </a:r>
            <a:r>
              <a:rPr lang="nl-BE" sz="1600" dirty="0" smtClean="0"/>
              <a:t> </a:t>
            </a:r>
            <a:r>
              <a:rPr lang="nl-BE" sz="1600" dirty="0" err="1" smtClean="0"/>
              <a:t>prepare</a:t>
            </a:r>
            <a:endParaRPr lang="nl-BE" sz="1987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BE" sz="1800" b="1" dirty="0" err="1" smtClean="0"/>
              <a:t>Don’t</a:t>
            </a:r>
            <a:r>
              <a:rPr lang="nl-BE" sz="1800" b="1" dirty="0" smtClean="0"/>
              <a:t> </a:t>
            </a:r>
            <a:r>
              <a:rPr lang="nl-BE" sz="1800" b="1" dirty="0" err="1" smtClean="0"/>
              <a:t>overestimate</a:t>
            </a:r>
            <a:r>
              <a:rPr lang="nl-BE" sz="1800" b="1" dirty="0"/>
              <a:t> </a:t>
            </a:r>
            <a:r>
              <a:rPr lang="nl-BE" sz="1800" b="1" dirty="0" smtClean="0"/>
              <a:t>the </a:t>
            </a:r>
            <a:r>
              <a:rPr lang="nl-BE" sz="1800" b="1" dirty="0" err="1" smtClean="0"/>
              <a:t>amount</a:t>
            </a:r>
            <a:r>
              <a:rPr lang="nl-BE" sz="1800" b="1" dirty="0" smtClean="0"/>
              <a:t> of </a:t>
            </a:r>
            <a:r>
              <a:rPr lang="nl-BE" sz="1800" b="1" dirty="0" err="1" smtClean="0"/>
              <a:t>work</a:t>
            </a:r>
            <a:endParaRPr lang="nl-BE" sz="18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BE" sz="1800" b="1" dirty="0" smtClean="0"/>
              <a:t>Start small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81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r>
              <a:rPr lang="nl-BE" dirty="0" smtClean="0"/>
              <a:t> of setting up a User Group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6 months ahead</a:t>
            </a:r>
          </a:p>
          <a:p>
            <a:r>
              <a:rPr lang="en-US" dirty="0" smtClean="0"/>
              <a:t>4 months ahead</a:t>
            </a:r>
          </a:p>
          <a:p>
            <a:r>
              <a:rPr lang="en-US" dirty="0" smtClean="0"/>
              <a:t>2 months ahead</a:t>
            </a:r>
          </a:p>
          <a:p>
            <a:r>
              <a:rPr lang="en-US" dirty="0" smtClean="0"/>
              <a:t>1 month ahead</a:t>
            </a:r>
          </a:p>
          <a:p>
            <a:r>
              <a:rPr lang="en-US" dirty="0" smtClean="0"/>
              <a:t>A few weeks before the event</a:t>
            </a:r>
          </a:p>
          <a:p>
            <a:r>
              <a:rPr lang="en-US" dirty="0" smtClean="0"/>
              <a:t>1 day before</a:t>
            </a:r>
          </a:p>
          <a:p>
            <a:r>
              <a:rPr lang="en-US" dirty="0" smtClean="0"/>
              <a:t>Days itself</a:t>
            </a:r>
          </a:p>
          <a:p>
            <a:r>
              <a:rPr lang="en-US" dirty="0" smtClean="0"/>
              <a:t>Afterwards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4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At </a:t>
            </a:r>
            <a:r>
              <a:rPr lang="nl-BE" dirty="0" err="1" smtClean="0"/>
              <a:t>least</a:t>
            </a:r>
            <a:r>
              <a:rPr lang="nl-BE" dirty="0" smtClean="0"/>
              <a:t> 6 </a:t>
            </a:r>
            <a:r>
              <a:rPr lang="nl-BE" dirty="0" err="1" smtClean="0"/>
              <a:t>months</a:t>
            </a:r>
            <a:r>
              <a:rPr lang="nl-BE" dirty="0" smtClean="0"/>
              <a:t> </a:t>
            </a:r>
            <a:r>
              <a:rPr lang="nl-BE" dirty="0" err="1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Scout for locations/venues</a:t>
            </a:r>
          </a:p>
          <a:p>
            <a:r>
              <a:rPr lang="en-US" dirty="0" smtClean="0"/>
              <a:t>Decide </a:t>
            </a:r>
            <a:r>
              <a:rPr lang="en-US" dirty="0"/>
              <a:t>upon location/venue</a:t>
            </a:r>
          </a:p>
          <a:p>
            <a:r>
              <a:rPr lang="en-US" dirty="0" smtClean="0"/>
              <a:t>Negotiate </a:t>
            </a:r>
            <a:r>
              <a:rPr lang="en-US" dirty="0"/>
              <a:t>prices</a:t>
            </a:r>
          </a:p>
          <a:p>
            <a:r>
              <a:rPr lang="en-US" dirty="0" smtClean="0"/>
              <a:t>Sign </a:t>
            </a:r>
            <a:r>
              <a:rPr lang="en-US" dirty="0"/>
              <a:t>venue contract</a:t>
            </a:r>
          </a:p>
          <a:p>
            <a:r>
              <a:rPr lang="en-US" dirty="0" smtClean="0"/>
              <a:t>Cost </a:t>
            </a:r>
            <a:r>
              <a:rPr lang="en-US" dirty="0"/>
              <a:t>assessment (continuously)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18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4 </a:t>
            </a:r>
            <a:r>
              <a:rPr lang="nl-BE" dirty="0" err="1" smtClean="0"/>
              <a:t>months</a:t>
            </a:r>
            <a:r>
              <a:rPr lang="nl-BE" dirty="0" smtClean="0"/>
              <a:t> </a:t>
            </a:r>
            <a:r>
              <a:rPr lang="nl-BE" dirty="0" err="1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</a:t>
            </a:r>
            <a:r>
              <a:rPr lang="en-US" dirty="0"/>
              <a:t>venue neighborhood</a:t>
            </a:r>
          </a:p>
          <a:p>
            <a:pPr lvl="1"/>
            <a:r>
              <a:rPr lang="en-US" dirty="0" smtClean="0"/>
              <a:t>Hotels</a:t>
            </a:r>
            <a:endParaRPr lang="en-US" dirty="0"/>
          </a:p>
          <a:p>
            <a:pPr lvl="1"/>
            <a:r>
              <a:rPr lang="en-US" dirty="0" err="1" smtClean="0"/>
              <a:t>Parkings</a:t>
            </a:r>
            <a:endParaRPr lang="en-US" dirty="0"/>
          </a:p>
          <a:p>
            <a:pPr lvl="1"/>
            <a:r>
              <a:rPr lang="en-US" dirty="0" smtClean="0"/>
              <a:t>Travel </a:t>
            </a:r>
            <a:r>
              <a:rPr lang="en-US" dirty="0"/>
              <a:t>connections</a:t>
            </a:r>
          </a:p>
          <a:p>
            <a:pPr lvl="1"/>
            <a:r>
              <a:rPr lang="en-US" dirty="0" smtClean="0"/>
              <a:t>VIP </a:t>
            </a:r>
            <a:r>
              <a:rPr lang="en-US" dirty="0"/>
              <a:t>venues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tourist office</a:t>
            </a:r>
          </a:p>
          <a:p>
            <a:r>
              <a:rPr lang="en-US" dirty="0" smtClean="0"/>
              <a:t>Update </a:t>
            </a:r>
            <a:r>
              <a:rPr lang="en-US" dirty="0"/>
              <a:t>website (continuously)</a:t>
            </a:r>
          </a:p>
          <a:p>
            <a:r>
              <a:rPr lang="en-US" dirty="0" smtClean="0"/>
              <a:t>Mailing </a:t>
            </a:r>
            <a:r>
              <a:rPr lang="en-US" dirty="0"/>
              <a:t>for </a:t>
            </a:r>
            <a:r>
              <a:rPr lang="en-US" dirty="0" smtClean="0"/>
              <a:t>abstracts/speakers</a:t>
            </a:r>
            <a:endParaRPr lang="en-US" dirty="0"/>
          </a:p>
          <a:p>
            <a:r>
              <a:rPr lang="en-US" dirty="0" smtClean="0"/>
              <a:t>Mailing </a:t>
            </a:r>
            <a:r>
              <a:rPr lang="en-US" dirty="0"/>
              <a:t>for sponsors</a:t>
            </a:r>
          </a:p>
          <a:p>
            <a:r>
              <a:rPr lang="en-US" dirty="0" smtClean="0"/>
              <a:t>Mailing </a:t>
            </a:r>
            <a:r>
              <a:rPr lang="en-US" dirty="0"/>
              <a:t>to attendees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39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Chronology</a:t>
            </a:r>
            <a:r>
              <a:rPr lang="nl-BE" dirty="0" smtClean="0"/>
              <a:t>: 2 </a:t>
            </a:r>
            <a:r>
              <a:rPr lang="nl-BE" dirty="0" err="1" smtClean="0"/>
              <a:t>months</a:t>
            </a:r>
            <a:r>
              <a:rPr lang="nl-BE" dirty="0" smtClean="0"/>
              <a:t> </a:t>
            </a:r>
            <a:r>
              <a:rPr lang="nl-BE" dirty="0" err="1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</a:t>
            </a:r>
            <a:r>
              <a:rPr lang="en-US" dirty="0"/>
              <a:t>to speakers and sponsors at Connect</a:t>
            </a:r>
          </a:p>
          <a:p>
            <a:r>
              <a:rPr lang="en-US" dirty="0" smtClean="0"/>
              <a:t>Decide </a:t>
            </a:r>
            <a:r>
              <a:rPr lang="en-US" dirty="0"/>
              <a:t>on merchandizing and order</a:t>
            </a:r>
          </a:p>
          <a:p>
            <a:pPr lvl="1"/>
            <a:r>
              <a:rPr lang="en-US" dirty="0" smtClean="0"/>
              <a:t>Lanyards</a:t>
            </a:r>
            <a:endParaRPr lang="en-US" dirty="0"/>
          </a:p>
          <a:p>
            <a:pPr lvl="1"/>
            <a:r>
              <a:rPr lang="en-US" dirty="0" smtClean="0"/>
              <a:t>Badges</a:t>
            </a:r>
            <a:endParaRPr lang="en-US" dirty="0"/>
          </a:p>
          <a:p>
            <a:pPr lvl="1"/>
            <a:r>
              <a:rPr lang="en-US" dirty="0" smtClean="0"/>
              <a:t>Bags</a:t>
            </a:r>
            <a:endParaRPr lang="en-US" dirty="0"/>
          </a:p>
          <a:p>
            <a:pPr lvl="1"/>
            <a:r>
              <a:rPr lang="en-US" dirty="0" smtClean="0"/>
              <a:t>Extra </a:t>
            </a:r>
            <a:r>
              <a:rPr lang="en-US" dirty="0"/>
              <a:t>goodies</a:t>
            </a:r>
          </a:p>
          <a:p>
            <a:pPr lvl="1"/>
            <a:r>
              <a:rPr lang="en-US" dirty="0" smtClean="0"/>
              <a:t>Speakers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/>
              <a:t>sponsors </a:t>
            </a:r>
            <a:r>
              <a:rPr lang="en-US" dirty="0" smtClean="0"/>
              <a:t>gifts</a:t>
            </a:r>
            <a:endParaRPr lang="en-US" dirty="0"/>
          </a:p>
          <a:p>
            <a:r>
              <a:rPr lang="en-US" dirty="0" smtClean="0"/>
              <a:t>Reminders </a:t>
            </a:r>
            <a:r>
              <a:rPr lang="en-US" dirty="0"/>
              <a:t>to speakers/sponsors</a:t>
            </a:r>
          </a:p>
          <a:p>
            <a:r>
              <a:rPr lang="en-US" dirty="0" smtClean="0"/>
              <a:t>Send </a:t>
            </a:r>
            <a:r>
              <a:rPr lang="en-US" dirty="0"/>
              <a:t>invoices to sponsors and follow up</a:t>
            </a:r>
          </a:p>
          <a:p>
            <a:r>
              <a:rPr lang="en-US" dirty="0" smtClean="0"/>
              <a:t>Arrange </a:t>
            </a:r>
            <a:r>
              <a:rPr lang="en-US" dirty="0"/>
              <a:t>VIP dinner(s)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4F5AD-9E96-4D83-A508-5CFF15766862}" type="slidenum">
              <a:rPr lang="nl-NL" smtClean="0"/>
              <a:t>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tabLst>
                <a:tab pos="0" algn="l"/>
                <a:tab pos="3943350" algn="r"/>
              </a:tabLst>
            </a:pPr>
            <a:r>
              <a:rPr lang="nl-NL" smtClean="0"/>
              <a:t>#engageug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922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gage">
      <a:dk1>
        <a:srgbClr val="404040"/>
      </a:dk1>
      <a:lt1>
        <a:sysClr val="window" lastClr="FFFFFF"/>
      </a:lt1>
      <a:dk2>
        <a:srgbClr val="44546A"/>
      </a:dk2>
      <a:lt2>
        <a:srgbClr val="DBDBDB"/>
      </a:lt2>
      <a:accent1>
        <a:srgbClr val="5B9BD5"/>
      </a:accent1>
      <a:accent2>
        <a:srgbClr val="FF7F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gageUG.potx" id="{F7DC57B9-B729-4DF4-A695-1CC607EFACCC}" vid="{7ACD6CB7-8E71-4E83-AD69-BE2D5A7ADF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EngageUG</Template>
  <TotalTime>234</TotalTime>
  <Words>899</Words>
  <Application>Microsoft Office PowerPoint</Application>
  <PresentationFormat>Widescreen</PresentationFormat>
  <Paragraphs>222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SimSun</vt:lpstr>
      <vt:lpstr>Arial</vt:lpstr>
      <vt:lpstr>Calibri</vt:lpstr>
      <vt:lpstr>Wingdings</vt:lpstr>
      <vt:lpstr>Office Theme</vt:lpstr>
      <vt:lpstr>Behind the Scenes: Setting up a User Group Event</vt:lpstr>
      <vt:lpstr>About Theo Heselmans</vt:lpstr>
      <vt:lpstr>Some Stats about our 2014 event: part 1</vt:lpstr>
      <vt:lpstr>Some Stats about our 2014 event: part 2</vt:lpstr>
      <vt:lpstr>About (LUG) meetings and events</vt:lpstr>
      <vt:lpstr>Chronology of setting up a User Group Event</vt:lpstr>
      <vt:lpstr>Chronology: At least 6 months ahead</vt:lpstr>
      <vt:lpstr>Chronology: 4 months ahead</vt:lpstr>
      <vt:lpstr>Chronology: 2 months ahead</vt:lpstr>
      <vt:lpstr>Chronology: 1 month ahead</vt:lpstr>
      <vt:lpstr>Chronology: 1 &amp; 2 weeks before the event</vt:lpstr>
      <vt:lpstr>Chronology: 1 day before the event</vt:lpstr>
      <vt:lpstr>Chronology: During the event</vt:lpstr>
      <vt:lpstr>Chronology: After the event</vt:lpstr>
      <vt:lpstr>Conclusion: What you need</vt:lpstr>
      <vt:lpstr>Conclusion: What you get in return (or not)</vt:lpstr>
      <vt:lpstr>Conclusion: Some tips</vt:lpstr>
      <vt:lpstr>Thanks for listening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 Heselmans</dc:creator>
  <cp:lastModifiedBy>Theo Heselmans</cp:lastModifiedBy>
  <cp:revision>24</cp:revision>
  <cp:lastPrinted>2014-04-03T17:18:02Z</cp:lastPrinted>
  <dcterms:created xsi:type="dcterms:W3CDTF">2014-04-03T12:18:25Z</dcterms:created>
  <dcterms:modified xsi:type="dcterms:W3CDTF">2014-04-09T15:05:35Z</dcterms:modified>
</cp:coreProperties>
</file>